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sldIdLst>
    <p:sldId id="256" r:id="rId5"/>
    <p:sldId id="263" r:id="rId6"/>
    <p:sldId id="257" r:id="rId7"/>
    <p:sldId id="265" r:id="rId8"/>
    <p:sldId id="268" r:id="rId9"/>
    <p:sldId id="266" r:id="rId10"/>
    <p:sldId id="267" r:id="rId11"/>
    <p:sldId id="269" r:id="rId12"/>
    <p:sldId id="270" r:id="rId13"/>
    <p:sldId id="271" r:id="rId14"/>
    <p:sldId id="272" r:id="rId15"/>
    <p:sldId id="273" r:id="rId16"/>
    <p:sldId id="275" r:id="rId17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25"/>
    <p:restoredTop sz="95673"/>
  </p:normalViewPr>
  <p:slideViewPr>
    <p:cSldViewPr snapToGrid="0" snapToObjects="1">
      <p:cViewPr varScale="1">
        <p:scale>
          <a:sx n="102" d="100"/>
          <a:sy n="102" d="100"/>
        </p:scale>
        <p:origin x="20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2.png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 smtClean="0"/>
              <a:t>Titelstijl van model bewerken</a:t>
            </a:r>
            <a:endParaRPr lang="nl-NL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smtClean="0"/>
              <a:t>Klik om de ondertitelstijl van het model te bewerken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D2EC6-56F9-A64E-B750-009794603953}" type="datetimeFigureOut">
              <a:rPr lang="nl-NL" smtClean="0"/>
              <a:t>10-10-16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D1ED2-F4DC-0046-A3A5-BDC83E288D5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146369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D2EC6-56F9-A64E-B750-009794603953}" type="datetimeFigureOut">
              <a:rPr lang="nl-NL" smtClean="0"/>
              <a:t>10-10-16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D1ED2-F4DC-0046-A3A5-BDC83E288D5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869031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 smtClean="0"/>
              <a:t>Titelstijl van model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D2EC6-56F9-A64E-B750-009794603953}" type="datetimeFigureOut">
              <a:rPr lang="nl-NL" smtClean="0"/>
              <a:t>10-10-16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D1ED2-F4DC-0046-A3A5-BDC83E288D5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02495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D2EC6-56F9-A64E-B750-009794603953}" type="datetimeFigureOut">
              <a:rPr lang="nl-NL" smtClean="0"/>
              <a:t>10-10-16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D1ED2-F4DC-0046-A3A5-BDC83E288D59}" type="slidenum">
              <a:rPr lang="nl-NL" smtClean="0"/>
              <a:t>‹nr.›</a:t>
            </a:fld>
            <a:endParaRPr lang="nl-NL"/>
          </a:p>
        </p:txBody>
      </p:sp>
      <p:pic>
        <p:nvPicPr>
          <p:cNvPr id="7" name="Afbeelding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007"/>
          <a:stretch/>
        </p:blipFill>
        <p:spPr>
          <a:xfrm>
            <a:off x="189188" y="819752"/>
            <a:ext cx="464380" cy="416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2607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 smtClean="0"/>
              <a:t>Titelstijl van model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D2EC6-56F9-A64E-B750-009794603953}" type="datetimeFigureOut">
              <a:rPr lang="nl-NL" smtClean="0"/>
              <a:t>10-10-16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D1ED2-F4DC-0046-A3A5-BDC83E288D5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509560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D2EC6-56F9-A64E-B750-009794603953}" type="datetimeFigureOut">
              <a:rPr lang="nl-NL" smtClean="0"/>
              <a:t>10-10-16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D1ED2-F4DC-0046-A3A5-BDC83E288D59}" type="slidenum">
              <a:rPr lang="nl-NL" smtClean="0"/>
              <a:t>‹nr.›</a:t>
            </a:fld>
            <a:endParaRPr lang="nl-NL"/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007"/>
          <a:stretch/>
        </p:blipFill>
        <p:spPr>
          <a:xfrm>
            <a:off x="189188" y="819752"/>
            <a:ext cx="464380" cy="416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6903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 smtClean="0"/>
              <a:t>Titelstijl van model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D2EC6-56F9-A64E-B750-009794603953}" type="datetimeFigureOut">
              <a:rPr lang="nl-NL" smtClean="0"/>
              <a:t>10-10-16</a:t>
            </a:fld>
            <a:endParaRPr lang="nl-NL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D1ED2-F4DC-0046-A3A5-BDC83E288D59}" type="slidenum">
              <a:rPr lang="nl-NL" smtClean="0"/>
              <a:t>‹nr.›</a:t>
            </a:fld>
            <a:endParaRPr lang="nl-NL"/>
          </a:p>
        </p:txBody>
      </p:sp>
      <p:pic>
        <p:nvPicPr>
          <p:cNvPr id="10" name="Afbeelding 9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007"/>
          <a:stretch/>
        </p:blipFill>
        <p:spPr>
          <a:xfrm>
            <a:off x="189188" y="819752"/>
            <a:ext cx="464380" cy="416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091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D2EC6-56F9-A64E-B750-009794603953}" type="datetimeFigureOut">
              <a:rPr lang="nl-NL" smtClean="0"/>
              <a:t>10-10-16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D1ED2-F4DC-0046-A3A5-BDC83E288D59}" type="slidenum">
              <a:rPr lang="nl-NL" smtClean="0"/>
              <a:t>‹nr.›</a:t>
            </a:fld>
            <a:endParaRPr lang="nl-NL"/>
          </a:p>
        </p:txBody>
      </p:sp>
      <p:pic>
        <p:nvPicPr>
          <p:cNvPr id="6" name="Afbeelding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007"/>
          <a:stretch/>
        </p:blipFill>
        <p:spPr>
          <a:xfrm>
            <a:off x="189188" y="819752"/>
            <a:ext cx="464380" cy="416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2280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D2EC6-56F9-A64E-B750-009794603953}" type="datetimeFigureOut">
              <a:rPr lang="nl-NL" smtClean="0"/>
              <a:t>10-10-16</a:t>
            </a:fld>
            <a:endParaRPr lang="nl-NL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D1ED2-F4DC-0046-A3A5-BDC83E288D5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16266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Titelstijl van model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D2EC6-56F9-A64E-B750-009794603953}" type="datetimeFigureOut">
              <a:rPr lang="nl-NL" smtClean="0"/>
              <a:t>10-10-16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D1ED2-F4DC-0046-A3A5-BDC83E288D5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660000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Titelstijl van model bewerken</a:t>
            </a:r>
            <a:endParaRPr lang="nl-NL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D2EC6-56F9-A64E-B750-009794603953}" type="datetimeFigureOut">
              <a:rPr lang="nl-NL" smtClean="0"/>
              <a:t>10-10-16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D1ED2-F4DC-0046-A3A5-BDC83E288D5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755263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3D2EC6-56F9-A64E-B750-009794603953}" type="datetimeFigureOut">
              <a:rPr lang="nl-NL" smtClean="0"/>
              <a:t>10-10-16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CD1ED2-F4DC-0046-A3A5-BDC83E288D5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81692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tiff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vimeo.com/147836352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tiff"/><Relationship Id="rId3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851032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nl-NL" sz="8000" b="1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ndale Mono" charset="0"/>
                <a:ea typeface="Andale Mono" charset="0"/>
                <a:cs typeface="Andale Mono" charset="0"/>
              </a:rPr>
              <a:t>Beroeps-</a:t>
            </a:r>
            <a:br>
              <a:rPr lang="nl-NL" sz="8000" b="1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ndale Mono" charset="0"/>
                <a:ea typeface="Andale Mono" charset="0"/>
                <a:cs typeface="Andale Mono" charset="0"/>
              </a:rPr>
            </a:br>
            <a:r>
              <a:rPr lang="nl-NL" sz="8000" b="1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ndale Mono" charset="0"/>
                <a:ea typeface="Andale Mono" charset="0"/>
                <a:cs typeface="Andale Mono" charset="0"/>
              </a:rPr>
              <a:t>product</a:t>
            </a:r>
            <a:br>
              <a:rPr lang="nl-NL" sz="8000" b="1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ndale Mono" charset="0"/>
                <a:ea typeface="Andale Mono" charset="0"/>
                <a:cs typeface="Andale Mono" charset="0"/>
              </a:rPr>
            </a:br>
            <a:r>
              <a:rPr lang="nl-NL" sz="8000" b="1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ndale Mono" charset="0"/>
                <a:ea typeface="Andale Mono" charset="0"/>
                <a:cs typeface="Andale Mono" charset="0"/>
              </a:rPr>
              <a:t>OOPD</a:t>
            </a:r>
            <a:endParaRPr lang="nl-NL" sz="80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4330707"/>
            <a:ext cx="9144000" cy="1655762"/>
          </a:xfrm>
        </p:spPr>
        <p:txBody>
          <a:bodyPr>
            <a:normAutofit/>
          </a:bodyPr>
          <a:lstStyle/>
          <a:p>
            <a:r>
              <a:rPr lang="nl-NL" sz="32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Uitleg beroepsproduct en</a:t>
            </a:r>
            <a:br>
              <a:rPr lang="nl-NL" sz="32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</a:br>
            <a:r>
              <a:rPr lang="nl-NL" sz="32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introductie </a:t>
            </a:r>
            <a:r>
              <a:rPr lang="nl-NL" sz="3200" b="1" i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game engine</a:t>
            </a:r>
            <a:endParaRPr lang="nl-NL" sz="3200" b="1" dirty="0" smtClean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007"/>
          <a:stretch/>
        </p:blipFill>
        <p:spPr>
          <a:xfrm>
            <a:off x="1989823" y="2377090"/>
            <a:ext cx="1173379" cy="1051910"/>
          </a:xfrm>
          <a:prstGeom prst="rect">
            <a:avLst/>
          </a:prstGeom>
        </p:spPr>
      </p:pic>
      <p:pic>
        <p:nvPicPr>
          <p:cNvPr id="7" name="Afbeelding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007"/>
          <a:stretch/>
        </p:blipFill>
        <p:spPr>
          <a:xfrm flipH="1">
            <a:off x="8971648" y="2407266"/>
            <a:ext cx="1173379" cy="1051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747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Tips (1)</a:t>
            </a:r>
            <a:endParaRPr lang="nl-NL" dirty="0"/>
          </a:p>
        </p:txBody>
      </p:sp>
      <p:sp>
        <p:nvSpPr>
          <p:cNvPr id="4" name="Rechthoek 3"/>
          <p:cNvSpPr/>
          <p:nvPr/>
        </p:nvSpPr>
        <p:spPr>
          <a:xfrm>
            <a:off x="6031087" y="3590468"/>
            <a:ext cx="4691192" cy="4714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 smtClean="0"/>
              <a:t>Begin met het doorlezen van de opdrachtomschrijving op </a:t>
            </a:r>
            <a:r>
              <a:rPr lang="nl-NL" dirty="0" smtClean="0"/>
              <a:t>#</a:t>
            </a:r>
            <a:r>
              <a:rPr lang="nl-NL" dirty="0" err="1" smtClean="0"/>
              <a:t>OnderwijsOnline</a:t>
            </a:r>
            <a:endParaRPr lang="nl-NL" dirty="0" smtClean="0"/>
          </a:p>
          <a:p>
            <a:r>
              <a:rPr lang="nl-NL" dirty="0" err="1" smtClean="0"/>
              <a:t>Orienteer</a:t>
            </a:r>
            <a:r>
              <a:rPr lang="nl-NL" dirty="0" smtClean="0"/>
              <a:t> je </a:t>
            </a:r>
            <a:r>
              <a:rPr lang="nl-NL" dirty="0" smtClean="0"/>
              <a:t>op de OOPG </a:t>
            </a:r>
            <a:r>
              <a:rPr lang="nl-NL" dirty="0" smtClean="0"/>
              <a:t>door goed te kijken naar </a:t>
            </a:r>
            <a:r>
              <a:rPr lang="nl-NL" dirty="0" err="1" smtClean="0"/>
              <a:t>WaterWorld</a:t>
            </a:r>
            <a:r>
              <a:rPr lang="nl-NL" dirty="0" smtClean="0"/>
              <a:t> en de suggesties in </a:t>
            </a:r>
            <a:r>
              <a:rPr lang="nl-NL" i="1" dirty="0" err="1" smtClean="0"/>
              <a:t>Oefensuggesties.txt</a:t>
            </a:r>
            <a:r>
              <a:rPr lang="nl-NL" i="1" dirty="0" smtClean="0"/>
              <a:t> </a:t>
            </a:r>
            <a:r>
              <a:rPr lang="nl-NL" dirty="0" smtClean="0"/>
              <a:t>(in het project) uit te voeren</a:t>
            </a:r>
          </a:p>
          <a:p>
            <a:r>
              <a:rPr lang="nl-NL" dirty="0" smtClean="0"/>
              <a:t>Bekijk eerder gemaakte games </a:t>
            </a:r>
            <a:r>
              <a:rPr lang="nl-NL" dirty="0"/>
              <a:t>op </a:t>
            </a:r>
            <a:r>
              <a:rPr lang="pt-BR" dirty="0">
                <a:solidFill>
                  <a:schemeClr val="tx2"/>
                </a:solidFill>
                <a:hlinkClick r:id="rId2"/>
              </a:rPr>
              <a:t>https://</a:t>
            </a:r>
            <a:r>
              <a:rPr lang="pt-BR" dirty="0" smtClean="0">
                <a:solidFill>
                  <a:schemeClr val="tx2"/>
                </a:solidFill>
                <a:hlinkClick r:id="rId2"/>
              </a:rPr>
              <a:t>vimeo.com/147836352</a:t>
            </a:r>
            <a:r>
              <a:rPr lang="pt-BR" dirty="0" smtClean="0">
                <a:solidFill>
                  <a:schemeClr val="tx2"/>
                </a:solidFill>
              </a:rPr>
              <a:t> 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729057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Tips (2)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Besteed </a:t>
            </a:r>
            <a:r>
              <a:rPr lang="nl-NL" dirty="0"/>
              <a:t>niet te veel tijd aan het uiterlijk of de speelbaarheid van je spel: die worden niet beoordeeld</a:t>
            </a:r>
          </a:p>
          <a:p>
            <a:r>
              <a:rPr lang="nl-NL" dirty="0"/>
              <a:t>Uiteraard moet het spel wel starten en moet je </a:t>
            </a:r>
            <a:r>
              <a:rPr lang="nl-NL" i="1" dirty="0"/>
              <a:t>iets</a:t>
            </a:r>
            <a:r>
              <a:rPr lang="nl-NL" dirty="0"/>
              <a:t> kunnen doen als speler: het moet een spel zijn, maar het hoeft niet leuk of mooi te </a:t>
            </a:r>
            <a:r>
              <a:rPr lang="nl-NL" dirty="0" smtClean="0"/>
              <a:t>zijn</a:t>
            </a:r>
          </a:p>
          <a:p>
            <a:r>
              <a:rPr lang="nl-NL" dirty="0" smtClean="0"/>
              <a:t>Bekijk opdrachtomschrijving om </a:t>
            </a:r>
            <a:r>
              <a:rPr lang="nl-NL" dirty="0" err="1" smtClean="0"/>
              <a:t>minimum-eisen</a:t>
            </a:r>
            <a:r>
              <a:rPr lang="nl-NL" dirty="0" smtClean="0"/>
              <a:t> en beoordelingscriteria te vinden, voordat je aan je FO begint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65725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Geadviseerde tijdlijn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Eerste versie FO af in les 1 van week 6</a:t>
            </a:r>
          </a:p>
          <a:p>
            <a:r>
              <a:rPr lang="nl-NL" dirty="0" smtClean="0"/>
              <a:t>Eerste versie TO af in les 2 van week 6</a:t>
            </a:r>
          </a:p>
          <a:p>
            <a:r>
              <a:rPr lang="nl-NL" dirty="0" smtClean="0"/>
              <a:t>FO en TO goedgekeurd in les 3 van week 6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8017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922331"/>
            <a:ext cx="9144000" cy="2387600"/>
          </a:xfrm>
        </p:spPr>
        <p:txBody>
          <a:bodyPr>
            <a:normAutofit/>
          </a:bodyPr>
          <a:lstStyle/>
          <a:p>
            <a:r>
              <a:rPr lang="nl-NL" sz="9600" b="1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ndale Mono" charset="0"/>
                <a:ea typeface="Andale Mono" charset="0"/>
                <a:cs typeface="Andale Mono" charset="0"/>
              </a:rPr>
              <a:t>Veel succes!</a:t>
            </a:r>
            <a:endParaRPr lang="nl-NL" sz="96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Andale Mono" charset="0"/>
              <a:ea typeface="Andale Mono" charset="0"/>
              <a:cs typeface="Andale Mono" charset="0"/>
            </a:endParaRPr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6366" y="3771900"/>
            <a:ext cx="6827621" cy="2457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60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Beroepsproduct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Toon, in een duo, </a:t>
            </a:r>
            <a:r>
              <a:rPr lang="nl-NL" dirty="0"/>
              <a:t>aan dat je een </a:t>
            </a:r>
            <a:r>
              <a:rPr lang="nl-NL" dirty="0" smtClean="0"/>
              <a:t>grotere OO-applicatie kunt maken</a:t>
            </a:r>
          </a:p>
          <a:p>
            <a:r>
              <a:rPr lang="nl-NL" dirty="0" smtClean="0"/>
              <a:t>Maak een game met de aangeboden </a:t>
            </a:r>
            <a:r>
              <a:rPr lang="nl-NL" i="1" dirty="0" smtClean="0"/>
              <a:t>game engine</a:t>
            </a:r>
            <a:r>
              <a:rPr lang="nl-NL" dirty="0" smtClean="0"/>
              <a:t> "OOPG"</a:t>
            </a:r>
          </a:p>
        </p:txBody>
      </p:sp>
    </p:spTree>
    <p:extLst>
      <p:ext uri="{BB962C8B-B14F-4D97-AF65-F5344CB8AC3E}">
        <p14:creationId xmlns:p14="http://schemas.microsoft.com/office/powerpoint/2010/main" val="420376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Beoordeling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Analyse ("FO") en ontwerp ("TO")</a:t>
            </a:r>
          </a:p>
          <a:p>
            <a:r>
              <a:rPr lang="nl-NL" dirty="0" smtClean="0"/>
              <a:t>Gebruik van OO-principes</a:t>
            </a:r>
          </a:p>
          <a:p>
            <a:r>
              <a:rPr lang="nl-NL" dirty="0" smtClean="0"/>
              <a:t>Codekwaliteit</a:t>
            </a:r>
          </a:p>
          <a:p>
            <a:r>
              <a:rPr lang="nl-NL" dirty="0" smtClean="0"/>
              <a:t>Beoordeling d.m.v. assessment in lesweek 9</a:t>
            </a:r>
          </a:p>
          <a:p>
            <a:endParaRPr lang="nl-NL" dirty="0" smtClean="0"/>
          </a:p>
          <a:p>
            <a:r>
              <a:rPr lang="nl-NL" dirty="0"/>
              <a:t>Spelconcept en uiterlijk van spel wegen </a:t>
            </a:r>
            <a:r>
              <a:rPr lang="nl-NL" i="1" dirty="0"/>
              <a:t>niet</a:t>
            </a:r>
            <a:r>
              <a:rPr lang="nl-NL" dirty="0"/>
              <a:t> mee in </a:t>
            </a:r>
            <a:r>
              <a:rPr lang="nl-NL" dirty="0" smtClean="0"/>
              <a:t>beoordeling!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9997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NL" sz="9600" b="1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ndale Mono" charset="0"/>
                <a:ea typeface="Andale Mono" charset="0"/>
                <a:cs typeface="Andale Mono" charset="0"/>
              </a:rPr>
              <a:t>OOPG</a:t>
            </a:r>
            <a:endParaRPr lang="nl-NL" sz="96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nl-NL" sz="3200" b="1" u="sng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OO</a:t>
            </a:r>
            <a:r>
              <a:rPr lang="nl-NL" sz="32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PD </a:t>
            </a:r>
            <a:r>
              <a:rPr lang="nl-NL" sz="3200" b="1" u="sng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P</a:t>
            </a:r>
            <a:r>
              <a:rPr lang="nl-NL" sz="32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rocessing </a:t>
            </a:r>
            <a:r>
              <a:rPr lang="nl-NL" sz="3200" b="1" u="sng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G</a:t>
            </a:r>
            <a:r>
              <a:rPr lang="nl-NL" sz="32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ame Engine</a:t>
            </a: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007"/>
          <a:stretch/>
        </p:blipFill>
        <p:spPr>
          <a:xfrm>
            <a:off x="2908084" y="2316163"/>
            <a:ext cx="1173379" cy="1051910"/>
          </a:xfrm>
          <a:prstGeom prst="rect">
            <a:avLst/>
          </a:prstGeom>
        </p:spPr>
      </p:pic>
      <p:pic>
        <p:nvPicPr>
          <p:cNvPr id="7" name="Afbeelding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007"/>
          <a:stretch/>
        </p:blipFill>
        <p:spPr>
          <a:xfrm flipH="1">
            <a:off x="8443010" y="2316163"/>
            <a:ext cx="1173379" cy="1051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311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Demo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Korte demo "</a:t>
            </a:r>
            <a:r>
              <a:rPr lang="nl-NL" dirty="0" err="1" smtClean="0"/>
              <a:t>Waterworld</a:t>
            </a:r>
            <a:r>
              <a:rPr lang="nl-NL" dirty="0" smtClean="0"/>
              <a:t>" door docent</a:t>
            </a:r>
          </a:p>
          <a:p>
            <a:endParaRPr lang="nl-NL" dirty="0" smtClean="0"/>
          </a:p>
          <a:p>
            <a:r>
              <a:rPr lang="nl-NL" dirty="0" smtClean="0"/>
              <a:t>Dit project wordt als voorbeeld meegeleverd</a:t>
            </a:r>
          </a:p>
          <a:p>
            <a:r>
              <a:rPr lang="nl-NL" dirty="0" smtClean="0"/>
              <a:t>Bedoeling van voorbeeld: leren begrijpen hoe e.e.a. Werkt</a:t>
            </a:r>
          </a:p>
          <a:p>
            <a:r>
              <a:rPr lang="nl-NL" dirty="0" smtClean="0"/>
              <a:t>Het is </a:t>
            </a:r>
            <a:r>
              <a:rPr lang="nl-NL" i="1" dirty="0" smtClean="0"/>
              <a:t>niet</a:t>
            </a:r>
            <a:r>
              <a:rPr lang="nl-NL" dirty="0" smtClean="0"/>
              <a:t> de bedoeling dat er stukken code uit dit voorbeeld worden gekopieerd in je eigen game!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63560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GameEngine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Centraal staat je "wereld": de klasse die erft van </a:t>
            </a:r>
            <a:r>
              <a:rPr lang="nl-NL" dirty="0" err="1" smtClean="0"/>
              <a:t>GameEngine</a:t>
            </a:r>
            <a:r>
              <a:rPr lang="nl-NL" dirty="0" smtClean="0"/>
              <a:t>.</a:t>
            </a:r>
          </a:p>
          <a:p>
            <a:r>
              <a:rPr lang="nl-NL" dirty="0" smtClean="0"/>
              <a:t>Is startpunt van je game (</a:t>
            </a:r>
            <a:r>
              <a:rPr lang="nl-NL" i="1" dirty="0" smtClean="0"/>
              <a:t>public </a:t>
            </a:r>
            <a:r>
              <a:rPr lang="nl-NL" i="1" dirty="0" err="1" smtClean="0"/>
              <a:t>static</a:t>
            </a:r>
            <a:r>
              <a:rPr lang="nl-NL" i="1" dirty="0" smtClean="0"/>
              <a:t> </a:t>
            </a:r>
            <a:r>
              <a:rPr lang="nl-NL" i="1" dirty="0" err="1" smtClean="0"/>
              <a:t>void</a:t>
            </a:r>
            <a:r>
              <a:rPr lang="nl-NL" i="1" dirty="0" smtClean="0"/>
              <a:t> </a:t>
            </a:r>
            <a:r>
              <a:rPr lang="nl-NL" i="1" dirty="0" err="1" smtClean="0"/>
              <a:t>main</a:t>
            </a:r>
            <a:r>
              <a:rPr lang="nl-NL" dirty="0" smtClean="0"/>
              <a:t>)</a:t>
            </a:r>
          </a:p>
          <a:p>
            <a:r>
              <a:rPr lang="nl-NL" dirty="0" smtClean="0"/>
              <a:t>Hierin worden zaken </a:t>
            </a:r>
            <a:r>
              <a:rPr lang="nl-NL" dirty="0" err="1" smtClean="0"/>
              <a:t>geïnitialiseerd</a:t>
            </a:r>
            <a:r>
              <a:rPr lang="nl-NL" dirty="0" smtClean="0"/>
              <a:t>, zoals:</a:t>
            </a:r>
          </a:p>
          <a:p>
            <a:pPr lvl="1"/>
            <a:r>
              <a:rPr lang="nl-NL" dirty="0" smtClean="0"/>
              <a:t>hoe ziet wereld eruit</a:t>
            </a:r>
          </a:p>
          <a:p>
            <a:pPr lvl="1"/>
            <a:r>
              <a:rPr lang="nl-NL" dirty="0" smtClean="0"/>
              <a:t>welke objecten worden in het begin aangemaakt,</a:t>
            </a:r>
          </a:p>
          <a:p>
            <a:pPr lvl="1"/>
            <a:r>
              <a:rPr lang="nl-NL" dirty="0" smtClean="0"/>
              <a:t>laden van eerder opgeslagen gegevens</a:t>
            </a:r>
          </a:p>
          <a:p>
            <a:pPr lvl="1"/>
            <a:r>
              <a:rPr lang="nl-NL" dirty="0" smtClean="0"/>
              <a:t>…</a:t>
            </a:r>
            <a:endParaRPr lang="nl-NL" dirty="0"/>
          </a:p>
        </p:txBody>
      </p:sp>
      <p:sp>
        <p:nvSpPr>
          <p:cNvPr id="4" name="Tekstvak 3"/>
          <p:cNvSpPr txBox="1"/>
          <p:nvPr/>
        </p:nvSpPr>
        <p:spPr>
          <a:xfrm>
            <a:off x="8597590" y="5388570"/>
            <a:ext cx="2837455" cy="646331"/>
          </a:xfrm>
          <a:prstGeom prst="rect">
            <a:avLst/>
          </a:prstGeom>
          <a:solidFill>
            <a:srgbClr val="FF9300">
              <a:alpha val="78824"/>
            </a:srgbClr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NL" smtClean="0">
                <a:solidFill>
                  <a:schemeClr val="bg1"/>
                </a:solidFill>
              </a:rPr>
              <a:t>In het voorbeeld:</a:t>
            </a:r>
            <a:r>
              <a:rPr lang="nl-NL" i="1" smtClean="0">
                <a:solidFill>
                  <a:schemeClr val="bg1"/>
                </a:solidFill>
              </a:rPr>
              <a:t/>
            </a:r>
            <a:br>
              <a:rPr lang="nl-NL" i="1" smtClean="0">
                <a:solidFill>
                  <a:schemeClr val="bg1"/>
                </a:solidFill>
              </a:rPr>
            </a:br>
            <a:r>
              <a:rPr lang="nl-NL" smtClean="0">
                <a:solidFill>
                  <a:schemeClr val="bg1"/>
                </a:solidFill>
              </a:rPr>
              <a:t>klasse </a:t>
            </a:r>
            <a:r>
              <a:rPr lang="nl-NL" i="1" dirty="0" err="1" smtClean="0">
                <a:solidFill>
                  <a:schemeClr val="bg1"/>
                </a:solidFill>
              </a:rPr>
              <a:t>WaterWorld</a:t>
            </a:r>
            <a:endParaRPr lang="nl-N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249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GameObject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Een klasse die erft van </a:t>
            </a:r>
            <a:r>
              <a:rPr lang="nl-NL" dirty="0" err="1" smtClean="0"/>
              <a:t>GameObject</a:t>
            </a:r>
            <a:r>
              <a:rPr lang="nl-NL" dirty="0" smtClean="0"/>
              <a:t> is een object in het spel</a:t>
            </a:r>
          </a:p>
          <a:p>
            <a:r>
              <a:rPr lang="nl-NL" dirty="0" smtClean="0"/>
              <a:t>Kan bewegen of stilstaan</a:t>
            </a:r>
          </a:p>
          <a:p>
            <a:r>
              <a:rPr lang="nl-NL" dirty="0" smtClean="0"/>
              <a:t>Kan zelfstandig bewegen (zoals vijand) of bestuurd worden (speler)</a:t>
            </a:r>
          </a:p>
          <a:p>
            <a:r>
              <a:rPr lang="nl-NL" dirty="0" smtClean="0"/>
              <a:t>Verschillende varianten:</a:t>
            </a:r>
          </a:p>
          <a:p>
            <a:pPr lvl="1"/>
            <a:r>
              <a:rPr lang="nl-NL" i="1" dirty="0" err="1" smtClean="0"/>
              <a:t>GameObject</a:t>
            </a:r>
            <a:r>
              <a:rPr lang="nl-NL" dirty="0" smtClean="0"/>
              <a:t> teken je zelf met Processingcode</a:t>
            </a:r>
          </a:p>
          <a:p>
            <a:pPr lvl="1"/>
            <a:r>
              <a:rPr lang="nl-NL" i="1" dirty="0" err="1" smtClean="0"/>
              <a:t>SpriteObject</a:t>
            </a:r>
            <a:r>
              <a:rPr lang="nl-NL" dirty="0" smtClean="0"/>
              <a:t> bevat een plaatje</a:t>
            </a:r>
          </a:p>
          <a:p>
            <a:pPr lvl="1"/>
            <a:r>
              <a:rPr lang="nl-NL" i="1" dirty="0" err="1" smtClean="0"/>
              <a:t>AnimatedSpriteObject</a:t>
            </a:r>
            <a:r>
              <a:rPr lang="nl-NL" dirty="0" smtClean="0"/>
              <a:t> bevat meerdere plaatjes die "vanzelf" veranderen, of bijv. doordat speler van richting verandert, plaatjes zitten als "frames" in 1 bestand</a:t>
            </a:r>
            <a:endParaRPr lang="nl-NL" i="1" dirty="0" smtClean="0"/>
          </a:p>
        </p:txBody>
      </p:sp>
      <p:sp>
        <p:nvSpPr>
          <p:cNvPr id="4" name="Tekstvak 3"/>
          <p:cNvSpPr txBox="1"/>
          <p:nvPr/>
        </p:nvSpPr>
        <p:spPr>
          <a:xfrm>
            <a:off x="7404410" y="3816628"/>
            <a:ext cx="2482539" cy="369332"/>
          </a:xfrm>
          <a:prstGeom prst="rect">
            <a:avLst/>
          </a:prstGeom>
          <a:solidFill>
            <a:srgbClr val="FF9300">
              <a:alpha val="78824"/>
            </a:srgbClr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NL" i="1" dirty="0" err="1" smtClean="0">
                <a:solidFill>
                  <a:schemeClr val="bg1"/>
                </a:solidFill>
              </a:rPr>
              <a:t>Bubble</a:t>
            </a:r>
            <a:r>
              <a:rPr lang="nl-NL" i="1" dirty="0" smtClean="0">
                <a:solidFill>
                  <a:schemeClr val="bg1"/>
                </a:solidFill>
              </a:rPr>
              <a:t> </a:t>
            </a:r>
            <a:r>
              <a:rPr lang="nl-NL" dirty="0" smtClean="0">
                <a:solidFill>
                  <a:schemeClr val="bg1"/>
                </a:solidFill>
              </a:rPr>
              <a:t>en </a:t>
            </a:r>
            <a:r>
              <a:rPr lang="nl-NL" i="1" dirty="0" err="1" smtClean="0">
                <a:solidFill>
                  <a:schemeClr val="bg1"/>
                </a:solidFill>
              </a:rPr>
              <a:t>TextObject</a:t>
            </a:r>
            <a:endParaRPr lang="nl-NL" i="1" dirty="0">
              <a:solidFill>
                <a:schemeClr val="bg1"/>
              </a:solidFill>
            </a:endParaRPr>
          </a:p>
        </p:txBody>
      </p:sp>
      <p:sp>
        <p:nvSpPr>
          <p:cNvPr id="5" name="Tekstvak 4"/>
          <p:cNvSpPr txBox="1"/>
          <p:nvPr/>
        </p:nvSpPr>
        <p:spPr>
          <a:xfrm>
            <a:off x="7404411" y="4280545"/>
            <a:ext cx="1639230" cy="369332"/>
          </a:xfrm>
          <a:prstGeom prst="rect">
            <a:avLst/>
          </a:prstGeom>
          <a:solidFill>
            <a:srgbClr val="FF9300">
              <a:alpha val="78824"/>
            </a:srgbClr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NL" i="1" dirty="0" err="1" smtClean="0">
                <a:solidFill>
                  <a:schemeClr val="bg1"/>
                </a:solidFill>
              </a:rPr>
              <a:t>SwordFish</a:t>
            </a:r>
            <a:endParaRPr lang="nl-NL" i="1" dirty="0">
              <a:solidFill>
                <a:schemeClr val="bg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7404411" y="5325043"/>
            <a:ext cx="1639230" cy="369332"/>
          </a:xfrm>
          <a:prstGeom prst="rect">
            <a:avLst/>
          </a:prstGeom>
          <a:solidFill>
            <a:srgbClr val="FF9300">
              <a:alpha val="78824"/>
            </a:srgbClr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NL" i="1" dirty="0" err="1" smtClean="0">
                <a:solidFill>
                  <a:schemeClr val="bg1"/>
                </a:solidFill>
              </a:rPr>
              <a:t>Player</a:t>
            </a:r>
            <a:endParaRPr lang="nl-NL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0734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View en Viewport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In klasse die erft van </a:t>
            </a:r>
            <a:r>
              <a:rPr lang="nl-NL" i="1" dirty="0" err="1" smtClean="0"/>
              <a:t>GameEngine</a:t>
            </a:r>
            <a:r>
              <a:rPr lang="nl-NL" i="1" dirty="0" smtClean="0"/>
              <a:t> </a:t>
            </a:r>
            <a:r>
              <a:rPr lang="nl-NL" dirty="0" smtClean="0"/>
              <a:t>moet je een view aanmaken waarmee je bepaalt hoe je spel getoond wordt</a:t>
            </a:r>
          </a:p>
          <a:p>
            <a:r>
              <a:rPr lang="nl-NL" dirty="0" smtClean="0"/>
              <a:t>Als je wereld niet in het venster past, maak je gebruik van een Viewport: voorbeeldcode in </a:t>
            </a:r>
            <a:r>
              <a:rPr lang="nl-NL" i="1" dirty="0" err="1" smtClean="0"/>
              <a:t>WaterWorld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59722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Gebruik van bronnen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Wanneer je </a:t>
            </a:r>
            <a:r>
              <a:rPr lang="nl-NL" dirty="0" err="1" smtClean="0"/>
              <a:t>graphics</a:t>
            </a:r>
            <a:r>
              <a:rPr lang="nl-NL" dirty="0"/>
              <a:t> </a:t>
            </a:r>
            <a:r>
              <a:rPr lang="nl-NL" dirty="0" smtClean="0"/>
              <a:t>of geluid gebruikt dat je niet zelf hebt gemaakt, </a:t>
            </a:r>
            <a:r>
              <a:rPr lang="nl-NL" i="1" dirty="0" smtClean="0"/>
              <a:t>moet</a:t>
            </a:r>
            <a:r>
              <a:rPr lang="nl-NL" dirty="0" smtClean="0"/>
              <a:t> je de bron vermelden in een tekstbestand in je spel, genaamd </a:t>
            </a:r>
            <a:r>
              <a:rPr lang="nl-NL" i="1" dirty="0" err="1" smtClean="0"/>
              <a:t>bronnen.txt</a:t>
            </a:r>
            <a:r>
              <a:rPr lang="nl-NL" i="1" dirty="0" smtClean="0"/>
              <a:t> </a:t>
            </a:r>
            <a:r>
              <a:rPr lang="nl-NL" dirty="0" smtClean="0"/>
              <a:t>of </a:t>
            </a:r>
            <a:r>
              <a:rPr lang="nl-NL" i="1" dirty="0" err="1" smtClean="0"/>
              <a:t>sources.txt</a:t>
            </a:r>
            <a:endParaRPr lang="nl-NL" dirty="0" smtClean="0"/>
          </a:p>
          <a:p>
            <a:r>
              <a:rPr lang="nl-NL" dirty="0" smtClean="0"/>
              <a:t>Zie </a:t>
            </a:r>
            <a:r>
              <a:rPr lang="nl-NL" dirty="0" err="1" smtClean="0"/>
              <a:t>WaterWorld</a:t>
            </a:r>
            <a:r>
              <a:rPr lang="nl-NL" dirty="0" smtClean="0"/>
              <a:t> voor een voorbeeld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168099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103B222B4C76046B946B4B6A45155C1" ma:contentTypeVersion="0" ma:contentTypeDescription="Een nieuw document maken." ma:contentTypeScope="" ma:versionID="0938679453c8a8d7cb3e644a4b8d6661">
  <xsd:schema xmlns:xsd="http://www.w3.org/2001/XMLSchema" xmlns:p="http://schemas.microsoft.com/office/2006/metadata/properties" targetNamespace="http://schemas.microsoft.com/office/2006/metadata/properties" ma:root="true" ma:fieldsID="b118b0825d757084c8d1e1ffd33f200c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 ma:readOnly="tru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>
  <documentManagement/>
</p:properties>
</file>

<file path=customXml/itemProps1.xml><?xml version="1.0" encoding="utf-8"?>
<ds:datastoreItem xmlns:ds="http://schemas.openxmlformats.org/officeDocument/2006/customXml" ds:itemID="{3FE1D75D-4778-49DA-90C0-7678E14417B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2.xml><?xml version="1.0" encoding="utf-8"?>
<ds:datastoreItem xmlns:ds="http://schemas.openxmlformats.org/officeDocument/2006/customXml" ds:itemID="{149BDC82-D5C1-45FF-866D-115B3DB3EE7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4495A98-4B18-44A7-9E83-096EB0F04D16}">
  <ds:schemaRefs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1057</TotalTime>
  <Words>467</Words>
  <Application>Microsoft Macintosh PowerPoint</Application>
  <PresentationFormat>Breedbeeld</PresentationFormat>
  <Paragraphs>59</Paragraphs>
  <Slides>13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13</vt:i4>
      </vt:variant>
    </vt:vector>
  </HeadingPairs>
  <TitlesOfParts>
    <vt:vector size="18" baseType="lpstr">
      <vt:lpstr>Andale Mono</vt:lpstr>
      <vt:lpstr>Calibri</vt:lpstr>
      <vt:lpstr>Calibri Light</vt:lpstr>
      <vt:lpstr>Arial</vt:lpstr>
      <vt:lpstr>Office-thema</vt:lpstr>
      <vt:lpstr>Beroeps- product OOPD</vt:lpstr>
      <vt:lpstr>Beroepsproduct</vt:lpstr>
      <vt:lpstr>Beoordeling</vt:lpstr>
      <vt:lpstr>OOPG</vt:lpstr>
      <vt:lpstr>Demo</vt:lpstr>
      <vt:lpstr>GameEngine</vt:lpstr>
      <vt:lpstr>GameObject</vt:lpstr>
      <vt:lpstr>View en Viewport</vt:lpstr>
      <vt:lpstr>Gebruik van bronnen</vt:lpstr>
      <vt:lpstr>Tips (1)</vt:lpstr>
      <vt:lpstr>Tips (2)</vt:lpstr>
      <vt:lpstr>Geadviseerde tijdlijn</vt:lpstr>
      <vt:lpstr>Veel succes!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OOPG</dc:title>
  <dc:creator>Ralph Niels</dc:creator>
  <cp:lastModifiedBy>Ralph Niels</cp:lastModifiedBy>
  <cp:revision>22</cp:revision>
  <dcterms:created xsi:type="dcterms:W3CDTF">2015-08-17T14:43:32Z</dcterms:created>
  <dcterms:modified xsi:type="dcterms:W3CDTF">2016-10-10T07:32:04Z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0x0101008103B222B4C76046B946B4B6A45155C1</vt:lpwstr>
  </property>
</Properties>
</file>

<file path=docProps/thumbnail.jpeg>
</file>